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Space Mono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3DA83C-AE2D-4FD1-B101-084DE69FD502}">
  <a:tblStyle styleId="{B33DA83C-AE2D-4FD1-B101-084DE69FD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3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SpaceMono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SpaceMono-italic.fntdata"/><Relationship Id="rId10" Type="http://schemas.openxmlformats.org/officeDocument/2006/relationships/slide" Target="slides/slide3.xml"/><Relationship Id="rId54" Type="http://schemas.openxmlformats.org/officeDocument/2006/relationships/font" Target="fonts/SpaceMono-bold.fntdata"/><Relationship Id="rId13" Type="http://schemas.openxmlformats.org/officeDocument/2006/relationships/slide" Target="slides/slide6.xml"/><Relationship Id="rId57" Type="http://schemas.openxmlformats.org/officeDocument/2006/relationships/font" Target="fonts/Poppins-regular.fntdata"/><Relationship Id="rId12" Type="http://schemas.openxmlformats.org/officeDocument/2006/relationships/slide" Target="slides/slide5.xml"/><Relationship Id="rId56" Type="http://schemas.openxmlformats.org/officeDocument/2006/relationships/font" Target="fonts/SpaceMono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-italic.fntdata"/><Relationship Id="rId14" Type="http://schemas.openxmlformats.org/officeDocument/2006/relationships/slide" Target="slides/slide7.xml"/><Relationship Id="rId58" Type="http://schemas.openxmlformats.org/officeDocument/2006/relationships/font" Target="fonts/Poppi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210.08374.pdf" TargetMode="External"/><Relationship Id="rId3" Type="http://schemas.openxmlformats.org/officeDocument/2006/relationships/hyperlink" Target="https://portswigger.net/daily-swig/malicious-proof-of-concepts-are-exposing-github-users-to-malware-and-mor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codepath.com/courses/cyb101/pages/grouping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ltser.com/media/archive/docker.pdf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ltser.com/media/archive/docker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ltser.com/media/archive/docker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ans.org/blog/how-to-track-your-malware-analysis-findings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azaar.abuse.ch/sample/ed01ebfbc9eb5bbea545af4d01bf5f1071661840480439c6e5babe8e080e41aa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ee031c7e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ee031c7e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3c5ee7be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3c5ee7be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3c5ee7be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3c5ee7be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 an annoyance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steal financial details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extort money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retrieve sensitive corporate or personal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secondary goal: spread itself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secondary goal: remain undetected or appear innocuous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3c5ee7be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3c5ee7be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3c5ee7b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3c5ee7b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3c5ee7be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3c5ee7b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83c5ee7be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83c5ee7be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3c5ee7be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3c5ee7be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of the original paper: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https://arxiv.org/pdf/2210.08374.pdf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 summary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https://portswigger.net/daily-swig/malicious-proof-of-concepts-are-exposing-github-users-to-malware-and-more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091a76a6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091a76a6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 an annoyance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steal financial details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extort money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retrieve sensitive corporate or personal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secondary goal: spread itself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secondary goal: remain undetected or appear innocuous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3c5ee7be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3c5ee7be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3c5ee7be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3c5ee7be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426169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426169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Find your pod number here!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https://courses.codepath.com/courses/cyb101/pages/groupings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3c5ee7be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3c5ee7b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3c5ee7be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83c5ee7b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3c5ee7be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83c5ee7be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3c5ee7be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83c5ee7be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3c5ee7be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3c5ee7be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3c5ee7be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83c5ee7be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3c5ee7be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3c5ee7be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3c5ee7be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3c5ee7be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3c5ee7b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3c5ee7b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on docker containers: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https://zeltser.com/media/archive/docker.pdf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3c5ee7be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83c5ee7be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on docker containers: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https://zeltser.com/media/archive/docker.pdf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3a8be39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63a8be39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3c5ee7be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83c5ee7be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on docker containers: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https://zeltser.com/media/archive/docker.pdf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83c5ee7be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83c5ee7be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3c5ee7be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83c5ee7be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3c5ee7be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83c5ee7be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3c5ee7be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83c5ee7be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3c5ee7be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3c5ee7be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83c5ee7be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83c5ee7be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about this approach &amp; </a:t>
            </a:r>
            <a:r>
              <a:rPr lang="en"/>
              <a:t>download</a:t>
            </a:r>
            <a:r>
              <a:rPr lang="en"/>
              <a:t> the template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https://www.sans.org/blog/how-to-track-your-malware-analysis-findings/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61e908ee9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61e908ee9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3c5ee7be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3c5ee7be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retrieve a copy of WannaCry from the MalwareBazaar Database: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https://bazaar.abuse.ch/sample/ed01ebfbc9eb5bbea545af4d01bf5f1071661840480439c6e5babe8e080e41aa/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✅If you don’t have Kali Installed goto the breakout room called </a:t>
            </a:r>
            <a:r>
              <a:rPr i="1" lang="en" sz="1150">
                <a:solidFill>
                  <a:schemeClr val="dk1"/>
                </a:solidFill>
              </a:rPr>
              <a:t>"With NO Kali Installed"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3c5ee7be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83c5ee7be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✅If you don’t have Kali Installed goto the breakout room called </a:t>
            </a:r>
            <a:r>
              <a:rPr i="1" lang="en" sz="1150">
                <a:solidFill>
                  <a:schemeClr val="dk1"/>
                </a:solidFill>
              </a:rPr>
              <a:t>"With NO Kali Installed"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0230664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60230664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Here’s a link to the slides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https://docs.google.com/presentation/d/1ikQxWDf4CGhPN4JhgcycVH-doNUsKtVPCQMBAgEugHE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ee031c7e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ee031c7e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✅If you don’t have Kali Installed goto the breakout room called </a:t>
            </a:r>
            <a:r>
              <a:rPr i="1" lang="en" sz="1150">
                <a:solidFill>
                  <a:schemeClr val="dk1"/>
                </a:solidFill>
              </a:rPr>
              <a:t>"With NO Kali Installed"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3c5ee7be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83c5ee7be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3c5ee7be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3c5ee7be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83c5ee7be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83c5ee7be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3c5ee7be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3c5ee7be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61e908ee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61e908ee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3c5ee7b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3c5ee7b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3c5ee7b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3c5ee7b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3c5ee7b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3c5ee7b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3c5ee7be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3c5ee7be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3c5ee7be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3c5ee7be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0" name="Google Shape;70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1" name="Google Shape;71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5" name="Google Shape;95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7" name="Google Shape;117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Discussion Prompt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Reflection Prompt">
  <p:cSld name="CUSTOM_6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Try It">
  <p:cSld name="CUSTOM_6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Breakout Rooms">
  <p:cSld name="CUSTOM_6_2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28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Check for Understanding">
  <p:cSld name="CUSTOM_6_2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Instructor Demo">
  <p:cSld name="CUSTOM_6_2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Exit Ticket">
  <p:cSld name="CUSTOM_6_2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Section Card">
  <p:cSld name="CUSTOM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10" name="Google Shape;21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Main Idea">
  <p:cSld name="CUSTOM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Background Card">
  <p:cSld name="CUSTOM_5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50"/>
              <a:t>Malware Analysis</a:t>
            </a:r>
            <a:endParaRPr sz="4250"/>
          </a:p>
        </p:txBody>
      </p:sp>
      <p:sp>
        <p:nvSpPr>
          <p:cNvPr id="225" name="Google Shape;225;p35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CYB101</a:t>
            </a:r>
            <a:endParaRPr/>
          </a:p>
        </p:txBody>
      </p:sp>
      <p:sp>
        <p:nvSpPr>
          <p:cNvPr id="226" name="Google Shape;226;p35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Ransomware</a:t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Malicious code</a:t>
            </a:r>
            <a:r>
              <a:rPr lang="en"/>
              <a:t> designed to </a:t>
            </a:r>
            <a:r>
              <a:rPr b="1" lang="en"/>
              <a:t>block access</a:t>
            </a:r>
            <a:r>
              <a:rPr lang="en"/>
              <a:t> to a system until ransom money is </a:t>
            </a:r>
            <a:r>
              <a:rPr b="1" lang="en"/>
              <a:t>paid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Encrypts a user's files</a:t>
            </a:r>
            <a:r>
              <a:rPr lang="en"/>
              <a:t>, offering to provide the </a:t>
            </a:r>
            <a:r>
              <a:rPr b="1" lang="en"/>
              <a:t>decryption key</a:t>
            </a:r>
            <a:r>
              <a:rPr lang="en"/>
              <a:t> once ransom is paid.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Attackers generally require ransom payment using hard-to-trace </a:t>
            </a:r>
            <a:r>
              <a:rPr b="1" lang="en"/>
              <a:t>cryptocurrencies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Main targets: </a:t>
            </a:r>
            <a:r>
              <a:rPr lang="en"/>
              <a:t>banking, manufacturing, energy &amp; utilities, government, education</a:t>
            </a:r>
            <a:endParaRPr/>
          </a:p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Should people or </a:t>
            </a:r>
            <a:r>
              <a:rPr lang="en"/>
              <a:t>companies</a:t>
            </a:r>
            <a:r>
              <a:rPr lang="en"/>
              <a:t> pay ransoms when their data is encrypted by ransomware?</a:t>
            </a:r>
            <a:endParaRPr b="1"/>
          </a:p>
        </p:txBody>
      </p:sp>
      <p:sp>
        <p:nvSpPr>
          <p:cNvPr id="309" name="Google Shape;309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Blended Threat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Cybercriminals often </a:t>
            </a:r>
            <a:r>
              <a:rPr b="1" lang="en"/>
              <a:t>combine </a:t>
            </a:r>
            <a:r>
              <a:rPr lang="en"/>
              <a:t>aspects of </a:t>
            </a:r>
            <a:r>
              <a:rPr b="1" lang="en"/>
              <a:t>multiple threat types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Example:</a:t>
            </a:r>
            <a:r>
              <a:rPr lang="en"/>
              <a:t> using a </a:t>
            </a:r>
            <a:r>
              <a:rPr b="1" lang="en"/>
              <a:t>Trojan horse</a:t>
            </a:r>
            <a:r>
              <a:rPr lang="en"/>
              <a:t> to sneak in a </a:t>
            </a:r>
            <a:r>
              <a:rPr b="1" lang="en"/>
              <a:t>virus</a:t>
            </a:r>
            <a:endParaRPr b="1"/>
          </a:p>
        </p:txBody>
      </p:sp>
      <p:sp>
        <p:nvSpPr>
          <p:cNvPr id="317" name="Google Shape;317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442" y="3535400"/>
            <a:ext cx="1125115" cy="11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/>
          <p:nvPr/>
        </p:nvSpPr>
        <p:spPr>
          <a:xfrm rot="5270863">
            <a:off x="3908984" y="2656823"/>
            <a:ext cx="1326035" cy="4401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Viruses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 rot="-3299204">
            <a:off x="4400255" y="2656742"/>
            <a:ext cx="1325976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Trojans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 rot="3603925">
            <a:off x="3571155" y="2912048"/>
            <a:ext cx="1326224" cy="440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Worms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Examples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three famous examples of malware: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ILOVEYOU (2000)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Delivered in an </a:t>
            </a:r>
            <a:r>
              <a:rPr b="1" lang="en"/>
              <a:t>email </a:t>
            </a:r>
            <a:r>
              <a:rPr lang="en"/>
              <a:t>with the </a:t>
            </a:r>
            <a:r>
              <a:rPr b="1" lang="en"/>
              <a:t>subject line “I love you”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CryptoLocker (2013)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type of </a:t>
            </a:r>
            <a:r>
              <a:rPr b="1" lang="en"/>
              <a:t>ransomware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Fake Proofs of Concept on GitHub (2017-2022+)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Repos claiming to demonstrate security flaws via a non-harmful attack actually installed malware</a:t>
            </a:r>
            <a:endParaRPr/>
          </a:p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452400" y="1132825"/>
            <a:ext cx="80913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Opening </a:t>
            </a:r>
            <a:r>
              <a:rPr lang="en"/>
              <a:t>the </a:t>
            </a:r>
            <a:r>
              <a:rPr b="1" lang="en"/>
              <a:t>attachment </a:t>
            </a:r>
            <a:r>
              <a:rPr lang="en"/>
              <a:t>executed a </a:t>
            </a:r>
            <a:r>
              <a:rPr b="1" lang="en"/>
              <a:t>Visual Basic script: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Overwrote </a:t>
            </a:r>
            <a:r>
              <a:rPr lang="en"/>
              <a:t>a random set of </a:t>
            </a:r>
            <a:r>
              <a:rPr b="1" lang="en"/>
              <a:t>files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Sent </a:t>
            </a:r>
            <a:r>
              <a:rPr lang="en"/>
              <a:t>a </a:t>
            </a:r>
            <a:r>
              <a:rPr b="1" lang="en"/>
              <a:t>copy </a:t>
            </a:r>
            <a:r>
              <a:rPr lang="en"/>
              <a:t>of itself to </a:t>
            </a:r>
            <a:r>
              <a:rPr b="1" lang="en"/>
              <a:t>all contacts </a:t>
            </a:r>
            <a:r>
              <a:rPr lang="en"/>
              <a:t>in Microsoft Outlook address book</a:t>
            </a:r>
            <a:endParaRPr/>
          </a:p>
        </p:txBody>
      </p:sp>
      <p:sp>
        <p:nvSpPr>
          <p:cNvPr id="334" name="Google Shape;334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ILOVEYOU</a:t>
            </a:r>
            <a:endParaRPr/>
          </a:p>
        </p:txBody>
      </p:sp>
      <p:sp>
        <p:nvSpPr>
          <p:cNvPr id="335" name="Google Shape;335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612" y="2493380"/>
            <a:ext cx="4124776" cy="2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452400" y="1132825"/>
            <a:ext cx="33264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Spread </a:t>
            </a:r>
            <a:r>
              <a:rPr lang="en"/>
              <a:t>through email attachments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Encrypted </a:t>
            </a:r>
            <a:r>
              <a:rPr lang="en"/>
              <a:t>users’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Hackers </a:t>
            </a:r>
            <a:r>
              <a:rPr lang="en"/>
              <a:t>sent a </a:t>
            </a:r>
            <a:r>
              <a:rPr b="1" lang="en"/>
              <a:t>decryption key </a:t>
            </a:r>
            <a:r>
              <a:rPr lang="en"/>
              <a:t>for $$$</a:t>
            </a:r>
            <a:endParaRPr/>
          </a:p>
        </p:txBody>
      </p:sp>
      <p:sp>
        <p:nvSpPr>
          <p:cNvPr id="342" name="Google Shape;342;p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CryptoLocker</a:t>
            </a:r>
            <a:endParaRPr/>
          </a:p>
        </p:txBody>
      </p:sp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425" y="512189"/>
            <a:ext cx="5001275" cy="4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GitHub PoCs</a:t>
            </a:r>
            <a:endParaRPr/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452400" y="1132825"/>
            <a:ext cx="51288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PoCs are </a:t>
            </a:r>
            <a:r>
              <a:rPr lang="en"/>
              <a:t>intended</a:t>
            </a:r>
            <a:r>
              <a:rPr lang="en"/>
              <a:t> to </a:t>
            </a:r>
            <a:r>
              <a:rPr b="1" lang="en"/>
              <a:t>reveal </a:t>
            </a:r>
            <a:r>
              <a:rPr lang="en"/>
              <a:t>a </a:t>
            </a:r>
            <a:r>
              <a:rPr b="1" lang="en"/>
              <a:t>vulnerability without exploiting</a:t>
            </a:r>
            <a:r>
              <a:rPr lang="en"/>
              <a:t>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Researchers </a:t>
            </a:r>
            <a:r>
              <a:rPr lang="en"/>
              <a:t>discovered </a:t>
            </a:r>
            <a:r>
              <a:rPr b="1" lang="en"/>
              <a:t>blacklisted </a:t>
            </a:r>
            <a:r>
              <a:rPr lang="en"/>
              <a:t>IPs &amp; </a:t>
            </a:r>
            <a:r>
              <a:rPr b="1" lang="en"/>
              <a:t>malicious code</a:t>
            </a:r>
            <a:r>
              <a:rPr lang="en"/>
              <a:t> </a:t>
            </a:r>
            <a:r>
              <a:rPr b="1" lang="en"/>
              <a:t>files </a:t>
            </a:r>
            <a:r>
              <a:rPr lang="en"/>
              <a:t>stored on GH</a:t>
            </a:r>
            <a:endParaRPr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25" y="784075"/>
            <a:ext cx="3409951" cy="39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447" y="2602700"/>
            <a:ext cx="3575651" cy="22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/>
          <p:nvPr/>
        </p:nvSpPr>
        <p:spPr>
          <a:xfrm>
            <a:off x="2844497" y="4401300"/>
            <a:ext cx="988800" cy="262800"/>
          </a:xfrm>
          <a:prstGeom prst="roundRect">
            <a:avLst>
              <a:gd fmla="val 16667" name="adj"/>
            </a:avLst>
          </a:prstGeom>
          <a:solidFill>
            <a:srgbClr val="00C384">
              <a:alpha val="1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>
            <a:off x="6666050" y="4401300"/>
            <a:ext cx="520200" cy="262800"/>
          </a:xfrm>
          <a:prstGeom prst="roundRect">
            <a:avLst>
              <a:gd fmla="val 16667" name="adj"/>
            </a:avLst>
          </a:prstGeom>
          <a:solidFill>
            <a:srgbClr val="00C384">
              <a:alpha val="1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8253017" y="4401300"/>
            <a:ext cx="209400" cy="262800"/>
          </a:xfrm>
          <a:prstGeom prst="roundRect">
            <a:avLst>
              <a:gd fmla="val 16667" name="adj"/>
            </a:avLst>
          </a:prstGeom>
          <a:solidFill>
            <a:srgbClr val="00C384">
              <a:alpha val="1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the </a:t>
            </a:r>
            <a:r>
              <a:rPr b="1" lang="en"/>
              <a:t>examples </a:t>
            </a:r>
            <a:r>
              <a:rPr lang="en"/>
              <a:t>you saw and </a:t>
            </a:r>
            <a:r>
              <a:rPr b="1" lang="en"/>
              <a:t>your own knowledge: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does </a:t>
            </a:r>
            <a:r>
              <a:rPr b="1" lang="en"/>
              <a:t>malware </a:t>
            </a:r>
            <a:r>
              <a:rPr lang="en"/>
              <a:t>try to </a:t>
            </a:r>
            <a:r>
              <a:rPr b="1" lang="en"/>
              <a:t>accomplish?</a:t>
            </a:r>
            <a:endParaRPr b="1"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884825" y="2317200"/>
            <a:ext cx="47265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 Software</a:t>
            </a:r>
            <a:endParaRPr/>
          </a:p>
        </p:txBody>
      </p:sp>
      <p:sp>
        <p:nvSpPr>
          <p:cNvPr id="369" name="Google Shape;369;p5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Antivirus software </a:t>
            </a:r>
            <a:r>
              <a:rPr lang="en"/>
              <a:t>is a type of program meant to </a:t>
            </a:r>
            <a:r>
              <a:rPr b="1" lang="en"/>
              <a:t>prevent, detect, </a:t>
            </a:r>
            <a:r>
              <a:rPr lang="en"/>
              <a:t>and </a:t>
            </a:r>
            <a:r>
              <a:rPr b="1" lang="en"/>
              <a:t>eradicate</a:t>
            </a:r>
            <a:r>
              <a:rPr lang="en"/>
              <a:t> malware.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" name="Google Shape;232;p36"/>
          <p:cNvCxnSpPr>
            <a:endCxn id="233" idx="1"/>
          </p:cNvCxnSpPr>
          <p:nvPr/>
        </p:nvCxnSpPr>
        <p:spPr>
          <a:xfrm flipH="1" rot="-5400000">
            <a:off x="1183550" y="3775663"/>
            <a:ext cx="563400" cy="3186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6"/>
          <p:cNvSpPr/>
          <p:nvPr/>
        </p:nvSpPr>
        <p:spPr>
          <a:xfrm>
            <a:off x="1093063" y="3407709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1080175" y="3411096"/>
            <a:ext cx="6945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3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Answer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question below in the chat: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6" name="Google Shape;236;p36"/>
          <p:cNvCxnSpPr>
            <a:endCxn id="237" idx="1"/>
          </p:cNvCxnSpPr>
          <p:nvPr/>
        </p:nvCxnSpPr>
        <p:spPr>
          <a:xfrm flipH="1" rot="-5400000">
            <a:off x="1247450" y="2514250"/>
            <a:ext cx="428100" cy="3261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6"/>
          <p:cNvSpPr/>
          <p:nvPr/>
        </p:nvSpPr>
        <p:spPr>
          <a:xfrm>
            <a:off x="1100100" y="2212607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1080163" y="2183813"/>
            <a:ext cx="6945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2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Rename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yourself with your pod number and full name: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1100111" y="1469611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1080163" y="1322013"/>
            <a:ext cx="6945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Turn 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camera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1624550" y="2677300"/>
            <a:ext cx="6393600" cy="428100"/>
          </a:xfrm>
          <a:prstGeom prst="roundRect">
            <a:avLst>
              <a:gd fmla="val 1701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6 - Montero Hill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1624550" y="3819613"/>
            <a:ext cx="6393600" cy="794100"/>
          </a:xfrm>
          <a:prstGeom prst="roundRect">
            <a:avLst>
              <a:gd fmla="val 8330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Would you rather be a pirate or an astronaut?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58100" y="529788"/>
            <a:ext cx="8227800" cy="753900"/>
          </a:xfrm>
          <a:prstGeom prst="roundRect">
            <a:avLst>
              <a:gd fmla="val 14982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Welcome to Unit 5: Malware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Antivirus Software</a:t>
            </a:r>
            <a:endParaRPr/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Many types, including: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Malware signature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Standalone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System monitoring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Security software suite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Machine learning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Cloud-based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4"/>
          <p:cNvSpPr/>
          <p:nvPr/>
        </p:nvSpPr>
        <p:spPr>
          <a:xfrm>
            <a:off x="1405450" y="1496550"/>
            <a:ext cx="2252100" cy="369900"/>
          </a:xfrm>
          <a:prstGeom prst="roundRect">
            <a:avLst>
              <a:gd fmla="val 16667" name="adj"/>
            </a:avLst>
          </a:prstGeom>
          <a:solidFill>
            <a:srgbClr val="00C384">
              <a:alpha val="1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/>
          <p:nvPr/>
        </p:nvSpPr>
        <p:spPr>
          <a:xfrm>
            <a:off x="1405450" y="2121000"/>
            <a:ext cx="2252100" cy="369900"/>
          </a:xfrm>
          <a:prstGeom prst="roundRect">
            <a:avLst>
              <a:gd fmla="val 16667" name="adj"/>
            </a:avLst>
          </a:prstGeom>
          <a:solidFill>
            <a:srgbClr val="00C384">
              <a:alpha val="19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54"/>
          <p:cNvGrpSpPr/>
          <p:nvPr/>
        </p:nvGrpSpPr>
        <p:grpSpPr>
          <a:xfrm>
            <a:off x="4866425" y="1097151"/>
            <a:ext cx="3892250" cy="3559448"/>
            <a:chOff x="5030950" y="815814"/>
            <a:chExt cx="3892250" cy="3559448"/>
          </a:xfrm>
        </p:grpSpPr>
        <p:pic>
          <p:nvPicPr>
            <p:cNvPr id="385" name="Google Shape;385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6750" y="2242813"/>
              <a:ext cx="1316875" cy="131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54"/>
            <p:cNvPicPr preferRelativeResize="0"/>
            <p:nvPr/>
          </p:nvPicPr>
          <p:blipFill rotWithShape="1">
            <a:blip r:embed="rId4">
              <a:alphaModFix/>
            </a:blip>
            <a:srcRect b="26855" l="0" r="0" t="24110"/>
            <a:stretch/>
          </p:blipFill>
          <p:spPr>
            <a:xfrm>
              <a:off x="5030950" y="3748012"/>
              <a:ext cx="3396225" cy="62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54"/>
            <p:cNvPicPr preferRelativeResize="0"/>
            <p:nvPr/>
          </p:nvPicPr>
          <p:blipFill rotWithShape="1">
            <a:blip r:embed="rId5">
              <a:alphaModFix/>
            </a:blip>
            <a:srcRect b="26103" l="0" r="0" t="26548"/>
            <a:stretch/>
          </p:blipFill>
          <p:spPr>
            <a:xfrm>
              <a:off x="5526975" y="815814"/>
              <a:ext cx="3396225" cy="905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6267" y="1867900"/>
              <a:ext cx="1434399" cy="140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Signature Antivirus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Malware signature: </a:t>
            </a:r>
            <a:r>
              <a:rPr lang="en"/>
              <a:t>sequence of code </a:t>
            </a:r>
            <a:r>
              <a:rPr b="1" lang="en"/>
              <a:t>typical </a:t>
            </a:r>
            <a:r>
              <a:rPr lang="en"/>
              <a:t>of a specific piece of </a:t>
            </a:r>
            <a:r>
              <a:rPr b="1" lang="en"/>
              <a:t>malware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Like</a:t>
            </a:r>
            <a:r>
              <a:rPr lang="en"/>
              <a:t> a digital </a:t>
            </a:r>
            <a:r>
              <a:rPr b="1" lang="en"/>
              <a:t>fingerprint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Often </a:t>
            </a:r>
            <a:r>
              <a:rPr b="1" lang="en"/>
              <a:t>c</a:t>
            </a:r>
            <a:r>
              <a:rPr b="1" lang="en"/>
              <a:t>reated </a:t>
            </a:r>
            <a:r>
              <a:rPr lang="en"/>
              <a:t>via </a:t>
            </a:r>
            <a:r>
              <a:rPr b="1" lang="en"/>
              <a:t>text </a:t>
            </a:r>
            <a:r>
              <a:rPr lang="en"/>
              <a:t>or </a:t>
            </a:r>
            <a:r>
              <a:rPr b="1" lang="en"/>
              <a:t>binary patterns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This type</a:t>
            </a:r>
            <a:r>
              <a:rPr lang="en"/>
              <a:t> of antivirus </a:t>
            </a:r>
            <a:r>
              <a:rPr b="1" lang="en"/>
              <a:t>scans </a:t>
            </a:r>
            <a:r>
              <a:rPr lang="en"/>
              <a:t>for </a:t>
            </a:r>
            <a:r>
              <a:rPr b="1" lang="en"/>
              <a:t>malware signatures</a:t>
            </a:r>
            <a:r>
              <a:rPr lang="en"/>
              <a:t> and </a:t>
            </a:r>
            <a:r>
              <a:rPr b="1" lang="en"/>
              <a:t>disables </a:t>
            </a:r>
            <a:r>
              <a:rPr lang="en"/>
              <a:t>matches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only </a:t>
            </a:r>
            <a:r>
              <a:rPr b="1" lang="en"/>
              <a:t>protect </a:t>
            </a:r>
            <a:r>
              <a:rPr lang="en"/>
              <a:t>against </a:t>
            </a:r>
            <a:r>
              <a:rPr b="1" lang="en"/>
              <a:t>known threats</a:t>
            </a:r>
            <a:endParaRPr b="1"/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Signature Examples</a:t>
            </a:r>
            <a:endParaRPr/>
          </a:p>
        </p:txBody>
      </p:sp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6"/>
          <p:cNvPicPr preferRelativeResize="0"/>
          <p:nvPr/>
        </p:nvPicPr>
        <p:blipFill rotWithShape="1">
          <a:blip r:embed="rId3">
            <a:alphaModFix/>
          </a:blip>
          <a:srcRect b="0" l="0" r="49223" t="0"/>
          <a:stretch/>
        </p:blipFill>
        <p:spPr>
          <a:xfrm>
            <a:off x="3085700" y="1145800"/>
            <a:ext cx="5605898" cy="157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 rotWithShape="1">
          <a:blip r:embed="rId3">
            <a:alphaModFix/>
          </a:blip>
          <a:srcRect b="0" l="52550" r="0" t="0"/>
          <a:stretch/>
        </p:blipFill>
        <p:spPr>
          <a:xfrm>
            <a:off x="3085700" y="2849350"/>
            <a:ext cx="5605898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253475" y="1540950"/>
            <a:ext cx="2566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OceanLotus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malware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and a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detection signature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for it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Monitoring</a:t>
            </a:r>
            <a:endParaRPr/>
          </a:p>
        </p:txBody>
      </p:sp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Software that </a:t>
            </a:r>
            <a:r>
              <a:rPr b="1" lang="en"/>
              <a:t>ascertains </a:t>
            </a:r>
            <a:r>
              <a:rPr lang="en"/>
              <a:t>how a device is </a:t>
            </a:r>
            <a:r>
              <a:rPr b="1" lang="en"/>
              <a:t>normally used</a:t>
            </a:r>
            <a:r>
              <a:rPr lang="en"/>
              <a:t> through </a:t>
            </a:r>
            <a:r>
              <a:rPr b="1" lang="en"/>
              <a:t>monitoring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</a:t>
            </a:r>
            <a:r>
              <a:rPr lang="en"/>
              <a:t>oftware</a:t>
            </a:r>
            <a:r>
              <a:rPr lang="en"/>
              <a:t> can then </a:t>
            </a:r>
            <a:r>
              <a:rPr b="1" lang="en"/>
              <a:t>flag atypical behavior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Provides </a:t>
            </a:r>
            <a:r>
              <a:rPr b="1" lang="en"/>
              <a:t>real-time</a:t>
            </a:r>
            <a:r>
              <a:rPr lang="en"/>
              <a:t> protection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Examples: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Attempts to </a:t>
            </a:r>
            <a:r>
              <a:rPr b="1" lang="en"/>
              <a:t>connect </a:t>
            </a:r>
            <a:r>
              <a:rPr lang="en"/>
              <a:t>to a </a:t>
            </a:r>
            <a:r>
              <a:rPr b="1" lang="en"/>
              <a:t>suspicious website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Attempts to </a:t>
            </a:r>
            <a:r>
              <a:rPr b="1" lang="en"/>
              <a:t>access </a:t>
            </a:r>
            <a:r>
              <a:rPr lang="en"/>
              <a:t>a </a:t>
            </a:r>
            <a:r>
              <a:rPr b="1" lang="en"/>
              <a:t>large number</a:t>
            </a:r>
            <a:r>
              <a:rPr lang="en"/>
              <a:t> of </a:t>
            </a:r>
            <a:r>
              <a:rPr b="1" lang="en"/>
              <a:t>files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 unusually large </a:t>
            </a:r>
            <a:r>
              <a:rPr b="1" lang="en"/>
              <a:t>increase </a:t>
            </a:r>
            <a:r>
              <a:rPr lang="en"/>
              <a:t>in </a:t>
            </a:r>
            <a:r>
              <a:rPr b="1" lang="en"/>
              <a:t>data usage</a:t>
            </a:r>
            <a:endParaRPr b="1"/>
          </a:p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List </a:t>
            </a:r>
            <a:r>
              <a:rPr lang="en"/>
              <a:t>one </a:t>
            </a:r>
            <a:r>
              <a:rPr b="1" lang="en"/>
              <a:t>advantage </a:t>
            </a:r>
            <a:r>
              <a:rPr lang="en"/>
              <a:t>of </a:t>
            </a:r>
            <a:r>
              <a:rPr b="1" lang="en"/>
              <a:t>signature-based</a:t>
            </a:r>
            <a:r>
              <a:rPr lang="en"/>
              <a:t> antivirus.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List </a:t>
            </a:r>
            <a:r>
              <a:rPr lang="en"/>
              <a:t>one </a:t>
            </a:r>
            <a:r>
              <a:rPr b="1" lang="en"/>
              <a:t>advantage </a:t>
            </a:r>
            <a:r>
              <a:rPr lang="en"/>
              <a:t>of </a:t>
            </a:r>
            <a:r>
              <a:rPr b="1" lang="en"/>
              <a:t>system </a:t>
            </a:r>
            <a:r>
              <a:rPr b="1" lang="en"/>
              <a:t>monitoring</a:t>
            </a:r>
            <a:r>
              <a:rPr b="1" lang="en"/>
              <a:t>-based</a:t>
            </a:r>
            <a:r>
              <a:rPr lang="en"/>
              <a:t> antivirus.</a:t>
            </a:r>
            <a:endParaRPr/>
          </a:p>
        </p:txBody>
      </p:sp>
      <p:sp>
        <p:nvSpPr>
          <p:cNvPr id="417" name="Google Shape;417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884825" y="2317200"/>
            <a:ext cx="4171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Analysis</a:t>
            </a:r>
            <a:endParaRPr/>
          </a:p>
        </p:txBody>
      </p:sp>
      <p:sp>
        <p:nvSpPr>
          <p:cNvPr id="424" name="Google Shape;424;p59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Isolation</a:t>
            </a:r>
            <a:endParaRPr/>
          </a:p>
        </p:txBody>
      </p:sp>
      <p:sp>
        <p:nvSpPr>
          <p:cNvPr id="430" name="Google Shape;430;p6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Separate process from each other to ensure one process cannot corrupt data or code of another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Minimizes inter-process communication</a:t>
            </a:r>
            <a:endParaRPr/>
          </a:p>
        </p:txBody>
      </p:sp>
      <p:sp>
        <p:nvSpPr>
          <p:cNvPr id="431" name="Google Shape;431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437" name="Google Shape;437;p6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Used to simulate all aspects of a hardware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Allows user to test how malware interacts with file system, registry, and more</a:t>
            </a:r>
            <a:endParaRPr/>
          </a:p>
        </p:txBody>
      </p:sp>
      <p:sp>
        <p:nvSpPr>
          <p:cNvPr id="438" name="Google Shape;438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</a:t>
            </a:r>
            <a:r>
              <a:rPr lang="en"/>
              <a:t>: Benefits &amp; Challenges</a:t>
            </a:r>
            <a:endParaRPr/>
          </a:p>
        </p:txBody>
      </p:sp>
      <p:sp>
        <p:nvSpPr>
          <p:cNvPr id="444" name="Google Shape;444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62"/>
          <p:cNvSpPr txBox="1"/>
          <p:nvPr/>
        </p:nvSpPr>
        <p:spPr>
          <a:xfrm>
            <a:off x="697325" y="1684975"/>
            <a:ext cx="37590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Benefits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4992525" y="1684975"/>
            <a:ext cx="37590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7" name="Google Shape;4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175" y="1232550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75" y="12325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/>
        </p:nvSpPr>
        <p:spPr>
          <a:xfrm>
            <a:off x="725675" y="2400350"/>
            <a:ext cx="37023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Cross-platform analysis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Isolation of malware from the host system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Recreation of ideal testing conditions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5020875" y="2400350"/>
            <a:ext cx="37023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Still some risk of an escape attack e.g. Venom but in Xen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Some malware can detect VMs and behave differently inside them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Containers</a:t>
            </a:r>
            <a:endParaRPr/>
          </a:p>
        </p:txBody>
      </p:sp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An executable package of software that includes everything needed to run an app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Runtime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System Tools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System Libraries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Settings</a:t>
            </a:r>
            <a:endParaRPr/>
          </a:p>
        </p:txBody>
      </p:sp>
      <p:sp>
        <p:nvSpPr>
          <p:cNvPr id="457" name="Google Shape;457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500025" y="643450"/>
            <a:ext cx="7585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As a community, we will</a:t>
            </a: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...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00" y="1435825"/>
            <a:ext cx="487725" cy="4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1395600" y="14089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 present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, physically and mentally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1395724" y="20463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Actively build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inclusive community and space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1395724" y="26837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Practice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curiosity and adopt a learning mindset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395724" y="33211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Ask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for help when we need it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1395724" y="39585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Keep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our cameras 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0" y="2038075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00" y="26930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00" y="3339238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400" y="3950275"/>
            <a:ext cx="487725" cy="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Containers: Benefits &amp; </a:t>
            </a:r>
            <a:r>
              <a:rPr lang="en"/>
              <a:t>Challenges</a:t>
            </a:r>
            <a:endParaRPr/>
          </a:p>
        </p:txBody>
      </p:sp>
      <p:sp>
        <p:nvSpPr>
          <p:cNvPr id="463" name="Google Shape;463;p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4"/>
          <p:cNvSpPr txBox="1"/>
          <p:nvPr/>
        </p:nvSpPr>
        <p:spPr>
          <a:xfrm>
            <a:off x="697325" y="1684975"/>
            <a:ext cx="37590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Benefits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64"/>
          <p:cNvSpPr txBox="1"/>
          <p:nvPr/>
        </p:nvSpPr>
        <p:spPr>
          <a:xfrm>
            <a:off x="4992525" y="1684975"/>
            <a:ext cx="37590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175" y="1232550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375" y="12325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4"/>
          <p:cNvSpPr txBox="1"/>
          <p:nvPr/>
        </p:nvSpPr>
        <p:spPr>
          <a:xfrm>
            <a:off x="725675" y="2400350"/>
            <a:ext cx="37023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More lightweight than VMs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Apps with conflicting dependencies can run on same host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No unwanted files remain after analysis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Some level of isolation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64"/>
          <p:cNvSpPr txBox="1"/>
          <p:nvPr/>
        </p:nvSpPr>
        <p:spPr>
          <a:xfrm>
            <a:off x="5020875" y="2400350"/>
            <a:ext cx="37023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OS kernel is shared between containers and host, can lead to an escape attack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Detonation within Sandboxes</a:t>
            </a:r>
            <a:endParaRPr/>
          </a:p>
        </p:txBody>
      </p:sp>
      <p:sp>
        <p:nvSpPr>
          <p:cNvPr id="476" name="Google Shape;476;p6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Open up</a:t>
            </a:r>
            <a:r>
              <a:rPr lang="en"/>
              <a:t> files in a carefully </a:t>
            </a:r>
            <a:r>
              <a:rPr b="1" lang="en"/>
              <a:t>isolated </a:t>
            </a:r>
            <a:r>
              <a:rPr lang="en"/>
              <a:t>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Observe </a:t>
            </a:r>
            <a:r>
              <a:rPr lang="en"/>
              <a:t>the </a:t>
            </a:r>
            <a:r>
              <a:rPr b="1" lang="en"/>
              <a:t>effects </a:t>
            </a:r>
            <a:r>
              <a:rPr lang="en"/>
              <a:t>of the file, such as background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Threat actors </a:t>
            </a:r>
            <a:r>
              <a:rPr lang="en"/>
              <a:t>can </a:t>
            </a:r>
            <a:r>
              <a:rPr b="1" lang="en"/>
              <a:t>evade </a:t>
            </a:r>
            <a:r>
              <a:rPr lang="en"/>
              <a:t>sandboxing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Detect </a:t>
            </a:r>
            <a:r>
              <a:rPr lang="en"/>
              <a:t>if the program is </a:t>
            </a:r>
            <a:r>
              <a:rPr b="1" lang="en"/>
              <a:t>running </a:t>
            </a:r>
            <a:r>
              <a:rPr lang="en"/>
              <a:t>in a </a:t>
            </a:r>
            <a:r>
              <a:rPr b="1" lang="en"/>
              <a:t>VM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Lie dormant</a:t>
            </a:r>
            <a:r>
              <a:rPr lang="en"/>
              <a:t> long enough to </a:t>
            </a:r>
            <a:r>
              <a:rPr b="1" lang="en"/>
              <a:t>evade </a:t>
            </a: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Forensic Analysis</a:t>
            </a:r>
            <a:endParaRPr/>
          </a:p>
        </p:txBody>
      </p:sp>
      <p:sp>
        <p:nvSpPr>
          <p:cNvPr id="483" name="Google Shape;483;p6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Analysis </a:t>
            </a:r>
            <a:r>
              <a:rPr lang="en"/>
              <a:t>of </a:t>
            </a:r>
            <a:r>
              <a:rPr b="1" lang="en"/>
              <a:t>digital evidence</a:t>
            </a:r>
            <a:r>
              <a:rPr lang="en"/>
              <a:t> and </a:t>
            </a:r>
            <a:r>
              <a:rPr b="1" lang="en"/>
              <a:t>investigation </a:t>
            </a:r>
            <a:r>
              <a:rPr lang="en"/>
              <a:t>of </a:t>
            </a:r>
            <a:r>
              <a:rPr b="1" lang="en"/>
              <a:t>security incidents</a:t>
            </a:r>
            <a:r>
              <a:rPr lang="en"/>
              <a:t> to support vulnerability mitigation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Forensic Artifacts (Windows)</a:t>
            </a:r>
            <a:endParaRPr/>
          </a:p>
        </p:txBody>
      </p:sp>
      <p:sp>
        <p:nvSpPr>
          <p:cNvPr id="489" name="Google Shape;489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2078850" y="1501105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FF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Recycle Bin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67"/>
          <p:cNvSpPr txBox="1"/>
          <p:nvPr/>
        </p:nvSpPr>
        <p:spPr>
          <a:xfrm>
            <a:off x="2078863" y="2140709"/>
            <a:ext cx="2188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metadata, deleted files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2078875" y="3555430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FF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.lnk Files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67"/>
          <p:cNvSpPr txBox="1"/>
          <p:nvPr/>
        </p:nvSpPr>
        <p:spPr>
          <a:xfrm>
            <a:off x="2078875" y="4195025"/>
            <a:ext cx="21882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timestamps, disk details, paths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4648638" y="1501105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FF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Browsers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67"/>
          <p:cNvSpPr txBox="1"/>
          <p:nvPr/>
        </p:nvSpPr>
        <p:spPr>
          <a:xfrm>
            <a:off x="4648650" y="2140709"/>
            <a:ext cx="2188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cookies, cached data, downloads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4648650" y="3555442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FF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Error Reporting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4648650" y="4195046"/>
            <a:ext cx="21882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metadata, deleted files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125" y="1117038"/>
            <a:ext cx="523675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778" y="1117031"/>
            <a:ext cx="503934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128" y="3168703"/>
            <a:ext cx="523675" cy="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6">
            <a:alphaModFix/>
          </a:blip>
          <a:srcRect b="9477" l="0" r="0" t="8184"/>
          <a:stretch/>
        </p:blipFill>
        <p:spPr>
          <a:xfrm>
            <a:off x="5472478" y="3168712"/>
            <a:ext cx="636034" cy="5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6279500" y="2137280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Wireshark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68"/>
          <p:cNvSpPr txBox="1"/>
          <p:nvPr/>
        </p:nvSpPr>
        <p:spPr>
          <a:xfrm>
            <a:off x="6279500" y="2768075"/>
            <a:ext cx="21882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 network capture and analysis tool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Tools for Forensic Analysis</a:t>
            </a:r>
            <a:endParaRPr/>
          </a:p>
        </p:txBody>
      </p:sp>
      <p:sp>
        <p:nvSpPr>
          <p:cNvPr id="510" name="Google Shape;510;p68"/>
          <p:cNvSpPr/>
          <p:nvPr/>
        </p:nvSpPr>
        <p:spPr>
          <a:xfrm>
            <a:off x="676300" y="2139455"/>
            <a:ext cx="2188200" cy="639600"/>
          </a:xfrm>
          <a:prstGeom prst="roundRect">
            <a:avLst>
              <a:gd fmla="val 16667" name="adj"/>
            </a:avLst>
          </a:prstGeom>
          <a:solidFill>
            <a:srgbClr val="FFED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Autopsy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1" name="Google Shape;511;p68"/>
          <p:cNvPicPr preferRelativeResize="0"/>
          <p:nvPr/>
        </p:nvPicPr>
        <p:blipFill rotWithShape="1">
          <a:blip r:embed="rId3">
            <a:alphaModFix/>
          </a:blip>
          <a:srcRect b="0" l="24921" r="22864" t="0"/>
          <a:stretch/>
        </p:blipFill>
        <p:spPr>
          <a:xfrm>
            <a:off x="1450925" y="1482175"/>
            <a:ext cx="795650" cy="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8"/>
          <p:cNvSpPr txBox="1"/>
          <p:nvPr/>
        </p:nvSpPr>
        <p:spPr>
          <a:xfrm>
            <a:off x="676300" y="2771105"/>
            <a:ext cx="21882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Open-source GUI-based tool for analyzing phones and hard drives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75" y="1482187"/>
            <a:ext cx="795650" cy="7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8"/>
          <p:cNvSpPr/>
          <p:nvPr/>
        </p:nvSpPr>
        <p:spPr>
          <a:xfrm>
            <a:off x="3162300" y="2137025"/>
            <a:ext cx="2819400" cy="639600"/>
          </a:xfrm>
          <a:prstGeom prst="roundRect">
            <a:avLst>
              <a:gd fmla="val 16667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Magnet RAM Capture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68"/>
          <p:cNvSpPr txBox="1"/>
          <p:nvPr/>
        </p:nvSpPr>
        <p:spPr>
          <a:xfrm>
            <a:off x="3162300" y="2771105"/>
            <a:ext cx="28194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Used to analyze memory artifacts from a computer’s physical memory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68"/>
          <p:cNvPicPr preferRelativeResize="0"/>
          <p:nvPr/>
        </p:nvPicPr>
        <p:blipFill rotWithShape="1">
          <a:blip r:embed="rId5">
            <a:alphaModFix/>
          </a:blip>
          <a:srcRect b="22853" l="21707" r="20358" t="24011"/>
          <a:stretch/>
        </p:blipFill>
        <p:spPr>
          <a:xfrm>
            <a:off x="4174175" y="1552429"/>
            <a:ext cx="795650" cy="72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and Reporting</a:t>
            </a:r>
            <a:endParaRPr/>
          </a:p>
        </p:txBody>
      </p:sp>
      <p:sp>
        <p:nvSpPr>
          <p:cNvPr id="522" name="Google Shape;522;p69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Keep a </a:t>
            </a:r>
            <a:r>
              <a:rPr b="1" lang="en"/>
              <a:t>record </a:t>
            </a:r>
            <a:r>
              <a:rPr lang="en"/>
              <a:t>of the </a:t>
            </a:r>
            <a:r>
              <a:rPr b="1" lang="en"/>
              <a:t>attack </a:t>
            </a:r>
            <a:r>
              <a:rPr lang="en"/>
              <a:t>and </a:t>
            </a:r>
            <a:r>
              <a:rPr b="1" lang="en"/>
              <a:t>methods </a:t>
            </a:r>
            <a:r>
              <a:rPr lang="en"/>
              <a:t>used to </a:t>
            </a:r>
            <a:r>
              <a:rPr b="1" lang="en"/>
              <a:t>investigate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use a </a:t>
            </a:r>
            <a:r>
              <a:rPr b="1" lang="en"/>
              <a:t>word processing program,</a:t>
            </a:r>
            <a:r>
              <a:rPr lang="en"/>
              <a:t> a </a:t>
            </a:r>
            <a:r>
              <a:rPr b="1" lang="en"/>
              <a:t>wiki,</a:t>
            </a:r>
            <a:r>
              <a:rPr lang="en"/>
              <a:t> a </a:t>
            </a:r>
            <a:r>
              <a:rPr b="1" lang="en"/>
              <a:t>mind map,</a:t>
            </a:r>
            <a:r>
              <a:rPr lang="en"/>
              <a:t> or something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Record </a:t>
            </a:r>
            <a:r>
              <a:rPr lang="en"/>
              <a:t>the </a:t>
            </a:r>
            <a:r>
              <a:rPr b="1" lang="en"/>
              <a:t>effects </a:t>
            </a:r>
            <a:r>
              <a:rPr lang="en"/>
              <a:t>of the malware</a:t>
            </a:r>
            <a:endParaRPr/>
          </a:p>
        </p:txBody>
      </p:sp>
      <p:sp>
        <p:nvSpPr>
          <p:cNvPr id="523" name="Google Shape;523;p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Analysis</a:t>
            </a:r>
            <a:endParaRPr/>
          </a:p>
        </p:txBody>
      </p:sp>
      <p:sp>
        <p:nvSpPr>
          <p:cNvPr id="529" name="Google Shape;529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70"/>
          <p:cNvPicPr preferRelativeResize="0"/>
          <p:nvPr/>
        </p:nvPicPr>
        <p:blipFill rotWithShape="1">
          <a:blip r:embed="rId3">
            <a:alphaModFix/>
          </a:blip>
          <a:srcRect b="0" l="0" r="0" t="6759"/>
          <a:stretch/>
        </p:blipFill>
        <p:spPr>
          <a:xfrm>
            <a:off x="4379638" y="100475"/>
            <a:ext cx="4042325" cy="46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0"/>
          <p:cNvSpPr txBox="1"/>
          <p:nvPr>
            <p:ph idx="1" type="body"/>
          </p:nvPr>
        </p:nvSpPr>
        <p:spPr>
          <a:xfrm>
            <a:off x="452400" y="1132825"/>
            <a:ext cx="37905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An malware analysis </a:t>
            </a:r>
            <a:r>
              <a:rPr b="1" lang="en"/>
              <a:t>document template</a:t>
            </a:r>
            <a:r>
              <a:rPr lang="en"/>
              <a:t> used to record findings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542" name="Google Shape;542;p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see how some malware operates by observing a known virus! Using a VM, I will execute the WannaCry virus so we can see </a:t>
            </a:r>
            <a:r>
              <a:rPr lang="en"/>
              <a:t>what</a:t>
            </a:r>
            <a:r>
              <a:rPr lang="en"/>
              <a:t> happens.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these </a:t>
            </a:r>
            <a:r>
              <a:rPr b="1" lang="en"/>
              <a:t>common Malware Analyst interview questions.</a:t>
            </a:r>
            <a:r>
              <a:rPr lang="en"/>
              <a:t> What do you think </a:t>
            </a:r>
            <a:r>
              <a:rPr b="1" lang="en"/>
              <a:t>a good response</a:t>
            </a:r>
            <a:r>
              <a:rPr lang="en"/>
              <a:t> would </a:t>
            </a:r>
            <a:r>
              <a:rPr b="1" lang="en"/>
              <a:t>look like?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would you </a:t>
            </a:r>
            <a:r>
              <a:rPr b="1" lang="en"/>
              <a:t>approach analyzing </a:t>
            </a:r>
            <a:r>
              <a:rPr lang="en"/>
              <a:t>a </a:t>
            </a:r>
            <a:r>
              <a:rPr b="1" lang="en"/>
              <a:t>new </a:t>
            </a:r>
            <a:r>
              <a:rPr lang="en"/>
              <a:t>piece of </a:t>
            </a:r>
            <a:r>
              <a:rPr b="1" lang="en"/>
              <a:t>malware?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</a:t>
            </a:r>
            <a:r>
              <a:rPr b="1" lang="en"/>
              <a:t>one type</a:t>
            </a:r>
            <a:r>
              <a:rPr lang="en"/>
              <a:t> of </a:t>
            </a:r>
            <a:r>
              <a:rPr b="1" lang="en"/>
              <a:t>malware </a:t>
            </a:r>
            <a:r>
              <a:rPr lang="en"/>
              <a:t>to </a:t>
            </a:r>
            <a:r>
              <a:rPr b="1" lang="en"/>
              <a:t>focus on</a:t>
            </a:r>
            <a:r>
              <a:rPr lang="en"/>
              <a:t> for the rest of your career. </a:t>
            </a:r>
            <a:r>
              <a:rPr b="1" lang="en"/>
              <a:t>Which </a:t>
            </a:r>
            <a:r>
              <a:rPr lang="en"/>
              <a:t>would it be and </a:t>
            </a:r>
            <a:r>
              <a:rPr b="1" lang="en"/>
              <a:t>why?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</a:t>
            </a:r>
            <a:r>
              <a:rPr b="1" lang="en"/>
              <a:t>malware analysis,</a:t>
            </a:r>
            <a:r>
              <a:rPr lang="en"/>
              <a:t> what </a:t>
            </a:r>
            <a:r>
              <a:rPr b="1" lang="en"/>
              <a:t>process </a:t>
            </a:r>
            <a:r>
              <a:rPr lang="en"/>
              <a:t>do you follow to </a:t>
            </a:r>
            <a:r>
              <a:rPr lang="en"/>
              <a:t>ensure you </a:t>
            </a:r>
            <a:r>
              <a:rPr b="1" lang="en"/>
              <a:t>don't miss anything</a:t>
            </a:r>
            <a:r>
              <a:rPr b="1" lang="en"/>
              <a:t>?</a:t>
            </a:r>
            <a:endParaRPr b="1"/>
          </a:p>
        </p:txBody>
      </p:sp>
      <p:sp>
        <p:nvSpPr>
          <p:cNvPr id="549" name="Google Shape;549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551" name="Google Shape;551;p73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4" name="Google Shape;264;p38"/>
          <p:cNvGraphicFramePr/>
          <p:nvPr/>
        </p:nvGraphicFramePr>
        <p:xfrm>
          <a:off x="451525" y="15319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{B33DA83C-AE2D-4FD1-B101-084DE69FD502}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00:00 - 00:05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Malware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00:05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- 00:30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Antivirus Software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00:30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- 00:40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Malware Analysis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00:40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- 01:05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Lab: Malware Signatures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01:05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- 1:55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6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01:55 - 2:00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/>
          <p:nvPr>
            <p:ph type="title"/>
          </p:nvPr>
        </p:nvSpPr>
        <p:spPr>
          <a:xfrm>
            <a:off x="884825" y="2317200"/>
            <a:ext cx="59802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Malware Signatures</a:t>
            </a:r>
            <a:endParaRPr/>
          </a:p>
        </p:txBody>
      </p:sp>
      <p:sp>
        <p:nvSpPr>
          <p:cNvPr id="557" name="Google Shape;557;p7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Malware Signatures</a:t>
            </a:r>
            <a:endParaRPr/>
          </a:p>
        </p:txBody>
      </p:sp>
      <p:sp>
        <p:nvSpPr>
          <p:cNvPr id="563" name="Google Shape;563;p7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Download </a:t>
            </a:r>
            <a:r>
              <a:rPr lang="en"/>
              <a:t>eicar files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Confirm </a:t>
            </a:r>
            <a:r>
              <a:rPr lang="en"/>
              <a:t>that they are detected by antivirus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Upload </a:t>
            </a:r>
            <a:r>
              <a:rPr lang="en"/>
              <a:t>to VirusTotal to inspect signatures</a:t>
            </a:r>
            <a:endParaRPr/>
          </a:p>
        </p:txBody>
      </p:sp>
      <p:sp>
        <p:nvSpPr>
          <p:cNvPr id="564" name="Google Shape;564;p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  <a:r>
              <a:rPr lang="en"/>
              <a:t> minutes</a:t>
            </a:r>
            <a:endParaRPr/>
          </a:p>
        </p:txBody>
      </p:sp>
      <p:sp>
        <p:nvSpPr>
          <p:cNvPr id="570" name="Google Shape;570;p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76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Navigate </a:t>
            </a:r>
            <a:r>
              <a:rPr lang="en"/>
              <a:t>to the </a:t>
            </a:r>
            <a:r>
              <a:rPr b="1" lang="en"/>
              <a:t>Lab </a:t>
            </a:r>
            <a:r>
              <a:rPr lang="en"/>
              <a:t>tab in the course 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Complete </a:t>
            </a:r>
            <a:r>
              <a:rPr lang="en"/>
              <a:t>the Lab!</a:t>
            </a:r>
            <a:endParaRPr/>
          </a:p>
        </p:txBody>
      </p:sp>
      <p:sp>
        <p:nvSpPr>
          <p:cNvPr id="572" name="Google Shape;572;p76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578" name="Google Shape;578;p77"/>
          <p:cNvSpPr txBox="1"/>
          <p:nvPr>
            <p:ph type="title"/>
          </p:nvPr>
        </p:nvSpPr>
        <p:spPr>
          <a:xfrm>
            <a:off x="884825" y="2317200"/>
            <a:ext cx="19899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7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Use </a:t>
            </a:r>
            <a:r>
              <a:rPr lang="en"/>
              <a:t>msfvenom to create malicious binaries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Investigate </a:t>
            </a:r>
            <a:r>
              <a:rPr lang="en"/>
              <a:t>signature &amp; antivirus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Encrypt </a:t>
            </a:r>
            <a:r>
              <a:rPr lang="en"/>
              <a:t>the malicious binaries</a:t>
            </a:r>
            <a:endParaRPr/>
          </a:p>
        </p:txBody>
      </p:sp>
      <p:sp>
        <p:nvSpPr>
          <p:cNvPr id="585" name="Google Shape;585;p7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Preview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leave...</a:t>
            </a:r>
            <a:endParaRPr/>
          </a:p>
        </p:txBody>
      </p:sp>
      <p:sp>
        <p:nvSpPr>
          <p:cNvPr id="591" name="Google Shape;591;p7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79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the </a:t>
            </a:r>
            <a:r>
              <a:rPr b="1" lang="en"/>
              <a:t>Session Survey</a:t>
            </a:r>
            <a:r>
              <a:rPr lang="en"/>
              <a:t> (5 minutes)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the </a:t>
            </a:r>
            <a:r>
              <a:rPr b="1" lang="en"/>
              <a:t>Project </a:t>
            </a:r>
            <a:r>
              <a:rPr lang="en"/>
              <a:t>before the next session!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Next session: Data </a:t>
            </a:r>
            <a:r>
              <a:rPr lang="en"/>
              <a:t>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884825" y="2317200"/>
            <a:ext cx="19536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</a:t>
            </a:r>
            <a:endParaRPr/>
          </a:p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is </a:t>
            </a:r>
            <a:r>
              <a:rPr b="1" lang="en"/>
              <a:t>malicious software </a:t>
            </a:r>
            <a:r>
              <a:rPr lang="en"/>
              <a:t>specifically designed to </a:t>
            </a:r>
            <a:r>
              <a:rPr b="1" lang="en"/>
              <a:t>disrupt, damage,</a:t>
            </a:r>
            <a:r>
              <a:rPr lang="en"/>
              <a:t> or gain </a:t>
            </a:r>
            <a:r>
              <a:rPr b="1" lang="en"/>
              <a:t>unauthorized access</a:t>
            </a:r>
            <a:r>
              <a:rPr lang="en"/>
              <a:t> to a computer system.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Malicious code</a:t>
            </a:r>
            <a:r>
              <a:rPr lang="en"/>
              <a:t> that </a:t>
            </a:r>
            <a:r>
              <a:rPr b="1" lang="en"/>
              <a:t>replicates </a:t>
            </a:r>
            <a:r>
              <a:rPr lang="en"/>
              <a:t>by </a:t>
            </a:r>
            <a:r>
              <a:rPr b="1" lang="en"/>
              <a:t>copying itself</a:t>
            </a:r>
            <a:r>
              <a:rPr lang="en"/>
              <a:t> to another program, computer boot sector, or regular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Often </a:t>
            </a:r>
            <a:r>
              <a:rPr b="1" lang="en"/>
              <a:t>requires user action</a:t>
            </a:r>
            <a:r>
              <a:rPr lang="en"/>
              <a:t> </a:t>
            </a:r>
            <a:r>
              <a:rPr b="1" lang="en"/>
              <a:t>to spread</a:t>
            </a:r>
            <a:r>
              <a:rPr lang="en"/>
              <a:t>, usually when a user runs a program or opens an infected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Spreads </a:t>
            </a:r>
            <a:r>
              <a:rPr lang="en"/>
              <a:t>to other hosts on the local network and Internet </a:t>
            </a:r>
            <a:r>
              <a:rPr b="1" lang="en"/>
              <a:t>when users share infected files</a:t>
            </a:r>
            <a:r>
              <a:rPr lang="en"/>
              <a:t> and the </a:t>
            </a:r>
            <a:r>
              <a:rPr b="1" lang="en"/>
              <a:t>recipient opens them</a:t>
            </a:r>
            <a:endParaRPr b="1"/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Worms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Malicious code</a:t>
            </a:r>
            <a:r>
              <a:rPr lang="en"/>
              <a:t> that </a:t>
            </a:r>
            <a:r>
              <a:rPr b="1" lang="en"/>
              <a:t>replicates </a:t>
            </a:r>
            <a:r>
              <a:rPr lang="en"/>
              <a:t>by </a:t>
            </a:r>
            <a:r>
              <a:rPr b="1" lang="en"/>
              <a:t>copying itself</a:t>
            </a:r>
            <a:r>
              <a:rPr lang="en"/>
              <a:t> to other hosts on the local network and Internet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Spread </a:t>
            </a:r>
            <a:r>
              <a:rPr lang="en"/>
              <a:t>on their own </a:t>
            </a:r>
            <a:r>
              <a:rPr b="1" lang="en"/>
              <a:t>without user action</a:t>
            </a:r>
            <a:r>
              <a:rPr lang="en"/>
              <a:t> by taking advantage of </a:t>
            </a:r>
            <a:r>
              <a:rPr lang="en"/>
              <a:t>vulnerabilities</a:t>
            </a:r>
            <a:r>
              <a:rPr lang="en"/>
              <a:t> in operating systems and networking protocols</a:t>
            </a:r>
            <a:endParaRPr/>
          </a:p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Trojans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Malware disguised as legitimate software</a:t>
            </a:r>
            <a:r>
              <a:rPr lang="en"/>
              <a:t>,</a:t>
            </a:r>
            <a:r>
              <a:rPr lang="en"/>
              <a:t> </a:t>
            </a:r>
            <a:r>
              <a:rPr lang="en"/>
              <a:t>executed wh</a:t>
            </a:r>
            <a:r>
              <a:rPr lang="en"/>
              <a:t>en the program is </a:t>
            </a:r>
            <a:r>
              <a:rPr lang="en"/>
              <a:t>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carry out various malicious activities, such as stealing sensitive data, </a:t>
            </a:r>
            <a:r>
              <a:rPr b="1" lang="en"/>
              <a:t>installing other malware</a:t>
            </a:r>
            <a:r>
              <a:rPr lang="en"/>
              <a:t>, or granting remote access to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Generally </a:t>
            </a:r>
            <a:r>
              <a:rPr b="1" lang="en"/>
              <a:t>spread </a:t>
            </a:r>
            <a:r>
              <a:rPr lang="en"/>
              <a:t>through </a:t>
            </a:r>
            <a:r>
              <a:rPr b="1" lang="en"/>
              <a:t>social engineering tactics</a:t>
            </a:r>
            <a:r>
              <a:rPr lang="en"/>
              <a:t> such as fake websites and phishing emails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Rely on user interaction to execute</a:t>
            </a:r>
            <a:endParaRPr b="1"/>
          </a:p>
        </p:txBody>
      </p: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